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D3B3-19A8-42B3-BDD2-BF54DE30CC05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50E01-2DD8-412C-AF6A-E16829CA75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54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45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2007 - 222 Packets of 12 Biscuits 64 Sold to Work Colleagues</a:t>
            </a:r>
          </a:p>
          <a:p>
            <a:r>
              <a:rPr lang="en-AU" dirty="0" smtClean="0"/>
              <a:t>10 Years 3,000 Packets </a:t>
            </a:r>
            <a:r>
              <a:rPr lang="en-AU" dirty="0" err="1" smtClean="0"/>
              <a:t>Approx</a:t>
            </a:r>
            <a:r>
              <a:rPr lang="en-AU" dirty="0" smtClean="0"/>
              <a:t> $10,000</a:t>
            </a:r>
          </a:p>
          <a:p>
            <a:r>
              <a:rPr lang="en-AU" dirty="0" smtClean="0"/>
              <a:t>Work 1,300 Packets – Approx</a:t>
            </a:r>
            <a:r>
              <a:rPr lang="en-AU" baseline="0" dirty="0" smtClean="0"/>
              <a:t> $3,000</a:t>
            </a:r>
          </a:p>
          <a:p>
            <a:r>
              <a:rPr lang="en-AU" baseline="0" dirty="0" smtClean="0"/>
              <a:t>Biscuit Sales</a:t>
            </a:r>
          </a:p>
          <a:p>
            <a:r>
              <a:rPr lang="en-AU" baseline="0" dirty="0" smtClean="0"/>
              <a:t>All donations directly support the projects</a:t>
            </a:r>
          </a:p>
          <a:p>
            <a:r>
              <a:rPr lang="en-AU" baseline="0" dirty="0" smtClean="0"/>
              <a:t>We covered travel &amp; </a:t>
            </a:r>
            <a:r>
              <a:rPr lang="en-AU" baseline="0" dirty="0" err="1" smtClean="0"/>
              <a:t>accom</a:t>
            </a:r>
            <a:r>
              <a:rPr lang="en-AU" baseline="0" dirty="0" smtClean="0"/>
              <a:t> expenses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0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Cambodia</a:t>
            </a:r>
          </a:p>
          <a:p>
            <a:r>
              <a:rPr lang="en-AU" dirty="0" smtClean="0"/>
              <a:t>Phnom Penh (Capital)	</a:t>
            </a:r>
            <a:r>
              <a:rPr lang="en-AU" dirty="0" err="1" smtClean="0"/>
              <a:t>Siem</a:t>
            </a:r>
            <a:r>
              <a:rPr lang="en-AU" dirty="0" smtClean="0"/>
              <a:t> Reap	</a:t>
            </a:r>
            <a:r>
              <a:rPr lang="en-AU" dirty="0" err="1" smtClean="0"/>
              <a:t>Preah</a:t>
            </a:r>
            <a:r>
              <a:rPr lang="en-AU" dirty="0" smtClean="0"/>
              <a:t> </a:t>
            </a:r>
            <a:r>
              <a:rPr lang="en-AU" dirty="0" err="1" smtClean="0"/>
              <a:t>Vihear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68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Zimbabwe &amp; </a:t>
            </a:r>
            <a:r>
              <a:rPr lang="en-AU" dirty="0" err="1" smtClean="0"/>
              <a:t>Chinhoyi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9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 Trips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Viti </a:t>
            </a:r>
            <a:r>
              <a:rPr lang="en-AU" dirty="0" err="1" smtClean="0"/>
              <a:t>Levu</a:t>
            </a:r>
            <a:r>
              <a:rPr lang="en-AU" baseline="0" dirty="0" smtClean="0"/>
              <a:t> Fiji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49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Christian based Organisations</a:t>
            </a:r>
          </a:p>
          <a:p>
            <a:endParaRPr lang="en-AU" dirty="0" smtClean="0"/>
          </a:p>
          <a:p>
            <a:r>
              <a:rPr lang="en-AU" dirty="0" err="1" smtClean="0"/>
              <a:t>Phlas</a:t>
            </a:r>
            <a:r>
              <a:rPr lang="en-AU" dirty="0" smtClean="0"/>
              <a:t> </a:t>
            </a:r>
            <a:r>
              <a:rPr lang="en-AU" dirty="0" err="1" smtClean="0"/>
              <a:t>Prei</a:t>
            </a:r>
            <a:r>
              <a:rPr lang="en-AU" dirty="0" smtClean="0"/>
              <a:t> Centre</a:t>
            </a:r>
          </a:p>
          <a:p>
            <a:r>
              <a:rPr lang="en-AU" dirty="0" smtClean="0"/>
              <a:t>Lois &amp; Roger Whittle</a:t>
            </a:r>
          </a:p>
          <a:p>
            <a:r>
              <a:rPr lang="en-AU" dirty="0" smtClean="0"/>
              <a:t>Originally Set up</a:t>
            </a:r>
            <a:r>
              <a:rPr lang="en-AU" baseline="0" dirty="0" smtClean="0"/>
              <a:t> by Asia Focus</a:t>
            </a:r>
          </a:p>
          <a:p>
            <a:r>
              <a:rPr lang="en-AU" baseline="0" dirty="0" smtClean="0"/>
              <a:t>African Churches Together Serving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3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220 days of Long Service Leave 35 Years of Working Come up with a Plan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 will include Volunteer Work as Part of Our Holidays</a:t>
            </a:r>
          </a:p>
          <a:p>
            <a:r>
              <a:rPr lang="en-AU" dirty="0" smtClean="0"/>
              <a:t>Take 3-5 Weeks Leave</a:t>
            </a:r>
          </a:p>
          <a:p>
            <a:r>
              <a:rPr lang="en-AU" dirty="0" smtClean="0"/>
              <a:t>Do 1-2 Weeks Volunteering &amp; Spend the Rest on a holiday</a:t>
            </a:r>
          </a:p>
          <a:p>
            <a:r>
              <a:rPr lang="en-AU" dirty="0" smtClean="0"/>
              <a:t>The Plan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4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Question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5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How can we raise over $1,000 to fund our Project?</a:t>
            </a:r>
          </a:p>
          <a:p>
            <a:r>
              <a:rPr lang="en-AU" dirty="0" smtClean="0"/>
              <a:t>I have an idea -  lets make</a:t>
            </a:r>
            <a:r>
              <a:rPr lang="en-AU" baseline="0" dirty="0" smtClean="0"/>
              <a:t> Anzac Biscuits</a:t>
            </a:r>
          </a:p>
          <a:p>
            <a:r>
              <a:rPr lang="en-AU" baseline="0" dirty="0" smtClean="0"/>
              <a:t>FUNDRAISING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Advertising</a:t>
            </a:r>
          </a:p>
          <a:p>
            <a:r>
              <a:rPr lang="en-AU" dirty="0" smtClean="0"/>
              <a:t>Order Form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0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Anzac Cove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9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965A8-CB81-42A5-93CC-737D365C7261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61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49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28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481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6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03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8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4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4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8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93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1EE6-821B-4510-97FD-8A5AF5E75CA2}" type="datetimeFigureOut">
              <a:rPr lang="en-AU" smtClean="0"/>
              <a:t>22/12/2016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0715-B1F2-419F-9D51-3D5F42EB7B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5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CC75-C614-4643-964E-BB2C7B342A37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22/12/2016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93D4-5EEF-46D7-8F05-9ABF52082A66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75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iey6v-qcDQAhVCl5QKHXtKDbsQjRwIBw&amp;url=http://www.theodora.com/maps/zimbabwe_map.html&amp;psig=AFQjCNHwm4I2fbDVWFiLCf_X4UPb1uQzlA&amp;ust=14800402323478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j8qPGr8DQAhUCkJQKHSGjAHUQjRwIBw&amp;url=http://www.lonelyplanet.com/maps/asia/thailand/&amp;bvm=bv.139782543,d.dGo&amp;psig=AFQjCNFgoizgmajQ2egmWGMAoYA5tYum0Q&amp;ust=148004180566098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url?sa=i&amp;rct=j&amp;q=&amp;esrc=s&amp;source=images&amp;cd=&amp;cad=rja&amp;uact=8&amp;ved=0ahUKEwiw4fzPq8DQAhUDurwKHdrxAO4QjRwIBw&amp;url=https://www.welt-atlas.de/map_of_viti_levu_3-353&amp;psig=AFQjCNHfnyOD1cnjNGnavC8tyW8BkSXasQ&amp;ust=148004072365256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b="1" dirty="0" smtClean="0">
                <a:ln w="50800"/>
                <a:solidFill>
                  <a:schemeClr val="tx1"/>
                </a:solidFill>
              </a:rPr>
              <a:t>Long Service Leave</a:t>
            </a:r>
            <a:r>
              <a:rPr lang="en-AU" b="1" dirty="0">
                <a:ln w="50800"/>
                <a:solidFill>
                  <a:schemeClr val="tx1"/>
                </a:solidFill>
              </a:rPr>
              <a:t> ,</a:t>
            </a:r>
            <a:r>
              <a:rPr lang="en-AU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en-AU" b="1" dirty="0">
                <a:ln w="50800"/>
                <a:solidFill>
                  <a:schemeClr val="tx1"/>
                </a:solidFill>
              </a:rPr>
              <a:t>Anzac Biscuits </a:t>
            </a:r>
            <a:r>
              <a:rPr lang="en-AU" b="1" dirty="0" smtClean="0">
                <a:ln w="50800"/>
                <a:solidFill>
                  <a:schemeClr val="tx1"/>
                </a:solidFill>
              </a:rPr>
              <a:t>&amp; Volunteer Work</a:t>
            </a:r>
            <a:endParaRPr lang="en-AU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248544"/>
          </a:xfr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1200"/>
              </a:spcBef>
            </a:pPr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David Kraft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39332"/>
            <a:ext cx="4032448" cy="17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3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176" y="1052736"/>
            <a:ext cx="4444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rgbClr val="F79646">
                    <a:lumMod val="50000"/>
                  </a:srgbClr>
                </a:solidFill>
              </a:rPr>
              <a:t>2007 - 222 Packets </a:t>
            </a:r>
            <a:r>
              <a:rPr lang="en-AU" sz="2400" b="1" dirty="0">
                <a:solidFill>
                  <a:srgbClr val="F79646">
                    <a:lumMod val="50000"/>
                  </a:srgbClr>
                </a:solidFill>
              </a:rPr>
              <a:t>(12 Biscuits) </a:t>
            </a:r>
          </a:p>
          <a:p>
            <a:pPr>
              <a:lnSpc>
                <a:spcPct val="150000"/>
              </a:lnSpc>
            </a:pPr>
            <a:r>
              <a:rPr lang="en-AU" sz="2400" b="1" dirty="0">
                <a:solidFill>
                  <a:srgbClr val="0070C0"/>
                </a:solidFill>
              </a:rPr>
              <a:t>    </a:t>
            </a:r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64 </a:t>
            </a:r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Sold to Work Colleagues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3664" y="2420888"/>
            <a:ext cx="640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F79646">
                    <a:lumMod val="50000"/>
                  </a:srgbClr>
                </a:solidFill>
              </a:rPr>
              <a:t>Overall in 10 </a:t>
            </a:r>
            <a:r>
              <a:rPr lang="en-AU" sz="2400" b="1" dirty="0">
                <a:solidFill>
                  <a:srgbClr val="F79646">
                    <a:lumMod val="50000"/>
                  </a:srgbClr>
                </a:solidFill>
              </a:rPr>
              <a:t>Years 3,000 Packets Approx $10,000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2290" y="3068960"/>
            <a:ext cx="481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Work 1,300 Packets – </a:t>
            </a:r>
            <a:r>
              <a:rPr lang="en-AU" sz="2400" b="1" dirty="0" err="1">
                <a:solidFill>
                  <a:srgbClr val="9BBB59">
                    <a:lumMod val="50000"/>
                  </a:srgbClr>
                </a:solidFill>
              </a:rPr>
              <a:t>Approx</a:t>
            </a:r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 $3,000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6770" y="404664"/>
            <a:ext cx="23153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Biscuit Stats</a:t>
            </a:r>
          </a:p>
        </p:txBody>
      </p:sp>
      <p:pic>
        <p:nvPicPr>
          <p:cNvPr id="6" name="Picture 2" descr="C:\Users\kraftd\Documents\David\Conference\Packet of Biscu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28796"/>
            <a:ext cx="2448272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4856966"/>
            <a:ext cx="2532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prstClr val="black"/>
                </a:solidFill>
              </a:rPr>
              <a:t>All </a:t>
            </a:r>
            <a:r>
              <a:rPr lang="en-AU" sz="2000" b="1" dirty="0">
                <a:solidFill>
                  <a:prstClr val="black"/>
                </a:solidFill>
              </a:rPr>
              <a:t>donations directly support the </a:t>
            </a:r>
            <a:r>
              <a:rPr lang="en-AU" sz="2000" b="1" dirty="0">
                <a:solidFill>
                  <a:prstClr val="black"/>
                </a:solidFill>
              </a:rPr>
              <a:t>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4208" y="485696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prstClr val="black"/>
                </a:solidFill>
              </a:rPr>
              <a:t>We covered travel &amp; </a:t>
            </a:r>
            <a:r>
              <a:rPr lang="en-AU" sz="2000" b="1" dirty="0" err="1">
                <a:solidFill>
                  <a:prstClr val="black"/>
                </a:solidFill>
              </a:rPr>
              <a:t>accom</a:t>
            </a:r>
            <a:r>
              <a:rPr lang="en-AU" sz="2000" b="1" dirty="0">
                <a:solidFill>
                  <a:prstClr val="black"/>
                </a:solidFill>
              </a:rPr>
              <a:t>. </a:t>
            </a:r>
            <a:r>
              <a:rPr lang="en-AU" sz="2000" b="1" dirty="0">
                <a:solidFill>
                  <a:prstClr val="black"/>
                </a:solidFill>
              </a:rPr>
              <a:t>expenses</a:t>
            </a:r>
          </a:p>
        </p:txBody>
      </p:sp>
    </p:spTree>
    <p:extLst>
      <p:ext uri="{BB962C8B-B14F-4D97-AF65-F5344CB8AC3E}">
        <p14:creationId xmlns:p14="http://schemas.microsoft.com/office/powerpoint/2010/main" val="35159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825" y="64428"/>
            <a:ext cx="2607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prstClr val="black"/>
                </a:solidFill>
              </a:rPr>
              <a:t>Cambodia - 5 Trips</a:t>
            </a:r>
            <a:endParaRPr lang="en-AU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2" descr="Image result for cambodi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305496" cy="550955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91680" y="726148"/>
            <a:ext cx="6334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Phnom Penh (Capital)	</a:t>
            </a:r>
            <a:r>
              <a:rPr lang="en-AU" sz="2000" b="1" dirty="0" err="1">
                <a:solidFill>
                  <a:srgbClr val="F79646">
                    <a:lumMod val="50000"/>
                  </a:srgbClr>
                </a:solidFill>
              </a:rPr>
              <a:t>Siem</a:t>
            </a:r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 Reap	</a:t>
            </a:r>
            <a:r>
              <a:rPr lang="en-AU" sz="2000" b="1" dirty="0" err="1">
                <a:solidFill>
                  <a:srgbClr val="F79646">
                    <a:lumMod val="50000"/>
                  </a:srgbClr>
                </a:solidFill>
              </a:rPr>
              <a:t>Preah</a:t>
            </a:r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AU" sz="2000" b="1" dirty="0" err="1">
                <a:solidFill>
                  <a:srgbClr val="F79646">
                    <a:lumMod val="50000"/>
                  </a:srgbClr>
                </a:solidFill>
              </a:rPr>
              <a:t>Vihear</a:t>
            </a:r>
            <a:endParaRPr lang="en-AU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p of zimbabw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02122" cy="44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188640"/>
            <a:ext cx="28517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b="1" dirty="0">
                <a:solidFill>
                  <a:prstClr val="black"/>
                </a:solidFill>
              </a:rPr>
              <a:t>   Zimbabwe – 3 Trips</a:t>
            </a: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Harare (2) </a:t>
            </a:r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&amp; </a:t>
            </a:r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Chinhoyi (1)</a:t>
            </a:r>
            <a:endParaRPr lang="en-AU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5" name="Picture 2" descr="Image result for central africa 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4411524" cy="358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9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p thaila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3250" cy="60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188640"/>
            <a:ext cx="5766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prstClr val="black"/>
                </a:solidFill>
              </a:rPr>
              <a:t>2 Trips – Bangkok, Chiang Mai &amp; Chiang </a:t>
            </a:r>
            <a:r>
              <a:rPr lang="en-AU" sz="2400" b="1" dirty="0" err="1">
                <a:solidFill>
                  <a:prstClr val="black"/>
                </a:solidFill>
              </a:rPr>
              <a:t>Rai</a:t>
            </a:r>
            <a:endParaRPr lang="en-A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p of viti lev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30256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p of Fi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939369" cy="32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ocator Map of Fi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895751" cy="31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33265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prstClr val="black"/>
                </a:solidFill>
              </a:rPr>
              <a:t>1 Trip –Fiji (Suva) </a:t>
            </a:r>
            <a:endParaRPr lang="en-AU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3739" y="3244334"/>
            <a:ext cx="63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Suva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3739" y="3244334"/>
            <a:ext cx="63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Suva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abitat for humanity australi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3558940" cy="1441108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23" y="3178260"/>
            <a:ext cx="3598598" cy="109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Missions, Volunteering &amp; Holidays in Af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268" y="2996952"/>
            <a:ext cx="1433203" cy="954218"/>
          </a:xfrm>
          <a:prstGeom prst="rect">
            <a:avLst/>
          </a:prstGeom>
          <a:noFill/>
        </p:spPr>
      </p:pic>
      <p:pic>
        <p:nvPicPr>
          <p:cNvPr id="5" name="Picture 2" descr="Image result for destiny rescu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9182" y="908720"/>
            <a:ext cx="3330279" cy="1568007"/>
          </a:xfrm>
          <a:prstGeom prst="rect">
            <a:avLst/>
          </a:prstGeom>
          <a:noFill/>
        </p:spPr>
      </p:pic>
      <p:pic>
        <p:nvPicPr>
          <p:cNvPr id="6" name="Picture 2" descr="Image result for vana ministrie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9104" y="4653136"/>
            <a:ext cx="1800200" cy="19243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7544" y="233442"/>
            <a:ext cx="8429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prstClr val="black"/>
                </a:solidFill>
              </a:rPr>
              <a:t>Christian </a:t>
            </a:r>
            <a:r>
              <a:rPr lang="en-AU" sz="2800" b="1" dirty="0">
                <a:solidFill>
                  <a:prstClr val="black"/>
                </a:solidFill>
              </a:rPr>
              <a:t>Based Organisations We Volunteered Through</a:t>
            </a:r>
            <a:endParaRPr lang="en-AU" sz="28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6157" y="4869160"/>
            <a:ext cx="32774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   </a:t>
            </a:r>
            <a:r>
              <a:rPr lang="en-AU" sz="2000" b="1" dirty="0" err="1">
                <a:solidFill>
                  <a:prstClr val="black"/>
                </a:solidFill>
              </a:rPr>
              <a:t>Phlas</a:t>
            </a:r>
            <a:r>
              <a:rPr lang="en-AU" sz="2000" b="1" dirty="0">
                <a:solidFill>
                  <a:prstClr val="black"/>
                </a:solidFill>
              </a:rPr>
              <a:t> </a:t>
            </a:r>
            <a:r>
              <a:rPr lang="en-AU" sz="2000" b="1" dirty="0" err="1">
                <a:solidFill>
                  <a:prstClr val="black"/>
                </a:solidFill>
              </a:rPr>
              <a:t>Prei</a:t>
            </a:r>
            <a:r>
              <a:rPr lang="en-AU" sz="2000" b="1" dirty="0">
                <a:solidFill>
                  <a:prstClr val="black"/>
                </a:solidFill>
              </a:rPr>
              <a:t> </a:t>
            </a:r>
            <a:r>
              <a:rPr lang="en-AU" sz="2000" b="1" dirty="0">
                <a:solidFill>
                  <a:prstClr val="black"/>
                </a:solidFill>
              </a:rPr>
              <a:t>Centre Cambodia</a:t>
            </a:r>
            <a:endParaRPr lang="en-AU" sz="2000" b="1" dirty="0">
              <a:solidFill>
                <a:prstClr val="black"/>
              </a:solidFill>
            </a:endParaRPr>
          </a:p>
          <a:p>
            <a:r>
              <a:rPr lang="en-AU" sz="1600" b="1" dirty="0">
                <a:solidFill>
                  <a:prstClr val="black"/>
                </a:solidFill>
              </a:rPr>
              <a:t>             Lois </a:t>
            </a:r>
            <a:r>
              <a:rPr lang="en-AU" sz="1600" b="1" dirty="0">
                <a:solidFill>
                  <a:prstClr val="black"/>
                </a:solidFill>
              </a:rPr>
              <a:t>&amp; Roger Whittle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7824" y="5731569"/>
            <a:ext cx="347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7030A0"/>
                </a:solidFill>
              </a:rPr>
              <a:t>Originally Set up by Asia </a:t>
            </a:r>
            <a:r>
              <a:rPr lang="en-AU" dirty="0">
                <a:solidFill>
                  <a:srgbClr val="7030A0"/>
                </a:solidFill>
              </a:rPr>
              <a:t>Focus Aus</a:t>
            </a:r>
            <a:r>
              <a:rPr lang="en-AU" dirty="0">
                <a:solidFill>
                  <a:srgbClr val="AA2F1B"/>
                </a:solidFill>
              </a:rPr>
              <a:t>.</a:t>
            </a:r>
            <a:endParaRPr lang="en-AU" dirty="0">
              <a:solidFill>
                <a:srgbClr val="AA2F1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469" y="3995825"/>
            <a:ext cx="339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7030A0"/>
                </a:solidFill>
              </a:rPr>
              <a:t>African Churches Together Serving</a:t>
            </a:r>
          </a:p>
        </p:txBody>
      </p:sp>
    </p:spTree>
    <p:extLst>
      <p:ext uri="{BB962C8B-B14F-4D97-AF65-F5344CB8AC3E}">
        <p14:creationId xmlns:p14="http://schemas.microsoft.com/office/powerpoint/2010/main" val="17606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Long Service Leave</a:t>
            </a:r>
            <a:r>
              <a:rPr lang="en-AU" b="1" dirty="0">
                <a:ln w="50800"/>
                <a:solidFill>
                  <a:schemeClr val="bg1">
                    <a:shade val="50000"/>
                  </a:schemeClr>
                </a:solidFill>
              </a:rPr>
              <a:t> ,</a:t>
            </a:r>
            <a:r>
              <a:rPr lang="en-A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AU" b="1" dirty="0">
                <a:ln w="50800"/>
                <a:solidFill>
                  <a:schemeClr val="bg1">
                    <a:shade val="50000"/>
                  </a:schemeClr>
                </a:solidFill>
              </a:rPr>
              <a:t>Anzac Biscuits </a:t>
            </a:r>
            <a:r>
              <a:rPr lang="en-A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&amp; Volunteer Work</a:t>
            </a:r>
            <a:endParaRPr lang="en-A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248544"/>
          </a:xfr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1200"/>
              </a:spcBef>
            </a:pPr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David Kraft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39332"/>
            <a:ext cx="4032448" cy="17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3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565" y="1052736"/>
            <a:ext cx="6628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79646">
                    <a:lumMod val="75000"/>
                  </a:srgbClr>
                </a:solidFill>
              </a:rPr>
              <a:t>       &gt; 200 </a:t>
            </a:r>
            <a:r>
              <a:rPr lang="en-AU" sz="2400" b="1" dirty="0">
                <a:solidFill>
                  <a:srgbClr val="F79646">
                    <a:lumMod val="75000"/>
                  </a:srgbClr>
                </a:solidFill>
              </a:rPr>
              <a:t>days of Long Service </a:t>
            </a:r>
            <a:r>
              <a:rPr lang="en-AU" sz="2400" b="1" dirty="0">
                <a:solidFill>
                  <a:srgbClr val="F79646">
                    <a:lumMod val="75000"/>
                  </a:srgbClr>
                </a:solidFill>
              </a:rPr>
              <a:t>Leave Accumulated</a:t>
            </a:r>
          </a:p>
          <a:p>
            <a:endParaRPr lang="en-AU" sz="2400" b="1" dirty="0">
              <a:solidFill>
                <a:srgbClr val="F79646">
                  <a:lumMod val="75000"/>
                </a:srgbClr>
              </a:solidFill>
            </a:endParaRPr>
          </a:p>
          <a:p>
            <a:pPr algn="ctr"/>
            <a:r>
              <a:rPr lang="en-A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(</a:t>
            </a:r>
            <a:r>
              <a:rPr lang="en-AU" sz="2400" b="1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Approx</a:t>
            </a:r>
            <a:r>
              <a:rPr lang="en-A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 80 Days still left)</a:t>
            </a:r>
          </a:p>
          <a:p>
            <a:endParaRPr lang="en-AU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1670" y="338278"/>
            <a:ext cx="3432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prstClr val="black"/>
                </a:solidFill>
              </a:rPr>
              <a:t>After 35 </a:t>
            </a:r>
            <a:r>
              <a:rPr lang="en-AU" sz="2400" b="1" dirty="0">
                <a:solidFill>
                  <a:prstClr val="black"/>
                </a:solidFill>
              </a:rPr>
              <a:t>Years of Working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3772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1F497D">
                    <a:lumMod val="75000"/>
                  </a:srgbClr>
                </a:solidFill>
              </a:rPr>
              <a:t>Allan Evans - Come </a:t>
            </a:r>
            <a:r>
              <a:rPr lang="en-AU" sz="2000" b="1" dirty="0">
                <a:solidFill>
                  <a:srgbClr val="1F497D">
                    <a:lumMod val="75000"/>
                  </a:srgbClr>
                </a:solidFill>
              </a:rPr>
              <a:t>up with a Plan</a:t>
            </a:r>
          </a:p>
        </p:txBody>
      </p:sp>
      <p:sp>
        <p:nvSpPr>
          <p:cNvPr id="5" name="AutoShape 2" descr="Professor Allan Evan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82" y="2629302"/>
            <a:ext cx="3088570" cy="30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kraftd\AppData\Local\Microsoft\Windows\Temporary Internet Files\Content.IE5\ISPUZHWN\160614103741_10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48" y="3315221"/>
            <a:ext cx="2573809" cy="17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2476981"/>
            <a:ext cx="3794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rgbClr val="F79646">
                    <a:lumMod val="50000"/>
                  </a:srgbClr>
                </a:solidFill>
              </a:rPr>
              <a:t>Take 3-5 Weeks </a:t>
            </a:r>
            <a:r>
              <a:rPr lang="en-AU" sz="2400" b="1" dirty="0">
                <a:solidFill>
                  <a:srgbClr val="F79646">
                    <a:lumMod val="50000"/>
                  </a:srgbClr>
                </a:solidFill>
              </a:rPr>
              <a:t>Leave a Year</a:t>
            </a:r>
            <a:endParaRPr lang="en-AU" sz="24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4610745"/>
            <a:ext cx="6265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1-2 </a:t>
            </a:r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Weeks Volunteering &amp; </a:t>
            </a:r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the </a:t>
            </a:r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Rest on a </a:t>
            </a:r>
            <a:r>
              <a:rPr lang="en-AU" sz="2400" b="1" dirty="0">
                <a:solidFill>
                  <a:srgbClr val="9BBB59">
                    <a:lumMod val="50000"/>
                  </a:srgbClr>
                </a:solidFill>
              </a:rPr>
              <a:t>Holiday</a:t>
            </a:r>
            <a:endParaRPr lang="en-AU" sz="2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888" y="350100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We will include Volunteer Work as Part of Our Holidays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9886" y="980728"/>
            <a:ext cx="185178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A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Plan</a:t>
            </a:r>
          </a:p>
        </p:txBody>
      </p:sp>
    </p:spTree>
    <p:extLst>
      <p:ext uri="{BB962C8B-B14F-4D97-AF65-F5344CB8AC3E}">
        <p14:creationId xmlns:p14="http://schemas.microsoft.com/office/powerpoint/2010/main" val="22627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4608" y="5157192"/>
            <a:ext cx="58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How can we raise over $1,000 to fund our Project?</a:t>
            </a:r>
          </a:p>
        </p:txBody>
      </p:sp>
      <p:pic>
        <p:nvPicPr>
          <p:cNvPr id="4098" name="Picture 2" descr="C:\Users\kraftd\AppData\Local\Microsoft\Windows\Temporary Internet Files\Content.IE5\4JO7GXYD\question_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543944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3087" y="583652"/>
            <a:ext cx="209743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A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Question</a:t>
            </a:r>
          </a:p>
        </p:txBody>
      </p:sp>
    </p:spTree>
    <p:extLst>
      <p:ext uri="{BB962C8B-B14F-4D97-AF65-F5344CB8AC3E}">
        <p14:creationId xmlns:p14="http://schemas.microsoft.com/office/powerpoint/2010/main" val="73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5574" y="2689176"/>
            <a:ext cx="3136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 Let’s </a:t>
            </a:r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make Anzac </a:t>
            </a:r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Biscuits </a:t>
            </a:r>
          </a:p>
          <a:p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and sell them for Anzac Day</a:t>
            </a:r>
            <a:endParaRPr lang="en-AU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3079" name="Picture 7" descr="C:\Users\kraftd\AppData\Local\Microsoft\Windows\Temporary Internet Files\Content.IE5\3W23KT0J\473298584_67c6333c24_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89" y="386104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969" y="764704"/>
            <a:ext cx="207191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A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Solution</a:t>
            </a:r>
            <a:endParaRPr lang="en-A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kraftd\AppData\Local\Microsoft\Windows\Temporary Internet Files\Content.IE5\E1QLBK1Q\innovation-151833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41" y="476672"/>
            <a:ext cx="11521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576" y="2996952"/>
            <a:ext cx="1990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prstClr val="black"/>
                </a:solidFill>
              </a:rPr>
              <a:t>I have an idea</a:t>
            </a:r>
            <a:r>
              <a:rPr lang="en-AU" b="1" dirty="0">
                <a:solidFill>
                  <a:prstClr val="black"/>
                </a:solidFill>
              </a:rPr>
              <a:t> !!!</a:t>
            </a:r>
            <a:r>
              <a:rPr lang="en-AU" dirty="0">
                <a:solidFill>
                  <a:prstClr val="white"/>
                </a:solidFill>
              </a:rPr>
              <a:t> 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53062"/>
              </p:ext>
            </p:extLst>
          </p:nvPr>
        </p:nvGraphicFramePr>
        <p:xfrm>
          <a:off x="179388" y="574898"/>
          <a:ext cx="4248596" cy="601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7552440" imgH="10693080" progId="AcroExch.Document.DC">
                  <p:embed/>
                </p:oleObj>
              </mc:Choice>
              <mc:Fallback>
                <p:oleObj name="Acrobat Document" r:id="rId4" imgW="7552440" imgH="1069308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74898"/>
                        <a:ext cx="4248596" cy="6011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6" cstate="print"/>
          <a:srcRect l="14271" t="13008" r="33646" b="45"/>
          <a:stretch>
            <a:fillRect/>
          </a:stretch>
        </p:blipFill>
        <p:spPr bwMode="auto">
          <a:xfrm>
            <a:off x="4716016" y="601296"/>
            <a:ext cx="4104456" cy="596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63688" y="116632"/>
            <a:ext cx="1394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prstClr val="black"/>
                </a:solidFill>
              </a:rPr>
              <a:t>Advertising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2160" y="155429"/>
            <a:ext cx="1414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prstClr val="black"/>
                </a:solidFill>
              </a:rPr>
              <a:t>Order Form</a:t>
            </a:r>
          </a:p>
        </p:txBody>
      </p:sp>
    </p:spTree>
    <p:extLst>
      <p:ext uri="{BB962C8B-B14F-4D97-AF65-F5344CB8AC3E}">
        <p14:creationId xmlns:p14="http://schemas.microsoft.com/office/powerpoint/2010/main" val="34261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raftd\Documents\David\Conference\100_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6" y="596860"/>
            <a:ext cx="3942177" cy="29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aftd\Documents\David\Conference\100_0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11" y="596860"/>
            <a:ext cx="4159753" cy="29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aftd\Documents\David\Conference\Anzac biscuit in Anzac co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9662" y="96323"/>
            <a:ext cx="3506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prstClr val="black"/>
                </a:solidFill>
              </a:rPr>
              <a:t>Making &amp; Packing Biscuits</a:t>
            </a:r>
            <a:endParaRPr lang="en-AU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968" y="3933056"/>
            <a:ext cx="126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Anzac Cove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6216" y="4820278"/>
            <a:ext cx="1706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prstClr val="black"/>
                </a:solidFill>
              </a:rPr>
              <a:t>Eating Biscuits</a:t>
            </a:r>
            <a:endParaRPr lang="en-A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052736"/>
            <a:ext cx="1163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F79646">
                    <a:lumMod val="50000"/>
                  </a:srgbClr>
                </a:solidFill>
              </a:rPr>
              <a:t>My Work</a:t>
            </a:r>
            <a:endParaRPr lang="en-AU" sz="20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1556792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9BBB59">
                    <a:lumMod val="50000"/>
                  </a:srgbClr>
                </a:solidFill>
              </a:rPr>
              <a:t>   Jenny’s Work </a:t>
            </a:r>
          </a:p>
          <a:p>
            <a:r>
              <a:rPr lang="en-AU" sz="2000" b="1" dirty="0">
                <a:solidFill>
                  <a:srgbClr val="9BBB59">
                    <a:lumMod val="50000"/>
                  </a:srgbClr>
                </a:solidFill>
              </a:rPr>
              <a:t>(Retail Pharmacy)</a:t>
            </a:r>
            <a:endParaRPr lang="en-AU" sz="2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216" y="1052736"/>
            <a:ext cx="2100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1F497D">
                    <a:lumMod val="75000"/>
                  </a:srgbClr>
                </a:solidFill>
              </a:rPr>
              <a:t>Girls Ballet School</a:t>
            </a:r>
            <a:endParaRPr lang="en-A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293096"/>
            <a:ext cx="1409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F79646">
                    <a:lumMod val="75000"/>
                  </a:srgbClr>
                </a:solidFill>
              </a:rPr>
              <a:t>Neighbours</a:t>
            </a:r>
            <a:endParaRPr lang="en-AU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8264" y="4005064"/>
            <a:ext cx="138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rgbClr val="8064A2">
                    <a:lumMod val="50000"/>
                  </a:srgbClr>
                </a:solidFill>
              </a:rPr>
              <a:t>Our Church</a:t>
            </a:r>
            <a:endParaRPr lang="en-AU" sz="20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8272" y="591071"/>
            <a:ext cx="281346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A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Selling Biscuits</a:t>
            </a:r>
            <a:endParaRPr lang="en-AU" sz="2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kraftd\AppData\Local\Microsoft\Windows\Temporary Internet Files\Content.IE5\Z1084VNR\New_Neighbours_Logo-Opening_201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484120" cy="13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1656184" cy="7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8" descr="Image result for unisa brookman building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266298" cy="169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00808"/>
            <a:ext cx="2376264" cy="19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http://www.ttglutheran.org.au/_/rsrc/1452225300910/home/Church.jpg?height=240&amp;width=3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509120"/>
            <a:ext cx="2376264" cy="1782199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492896"/>
            <a:ext cx="1944216" cy="297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55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413</Words>
  <Application>Microsoft Office PowerPoint</Application>
  <PresentationFormat>On-screen Show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Acrobat Document</vt:lpstr>
      <vt:lpstr>Long Service Leave , Anzac Biscuits &amp; Volunteer Work</vt:lpstr>
      <vt:lpstr>Long Service Leave , Anzac Biscuits &amp; Volunteer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Service Leave , Anzac Biscuits &amp; Volunteer Work</dc:title>
  <dc:creator>University of South Australia</dc:creator>
  <cp:lastModifiedBy>University of South Australia</cp:lastModifiedBy>
  <cp:revision>2</cp:revision>
  <dcterms:created xsi:type="dcterms:W3CDTF">2016-12-21T22:46:42Z</dcterms:created>
  <dcterms:modified xsi:type="dcterms:W3CDTF">2016-12-21T22:53:42Z</dcterms:modified>
</cp:coreProperties>
</file>